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Merriweather"/>
      <p:regular r:id="rId15"/>
    </p:embeddedFont>
    <p:embeddedFont>
      <p:font typeface="Merriweather"/>
      <p:regular r:id="rId16"/>
    </p:embeddedFont>
    <p:embeddedFont>
      <p:font typeface="Merriweather"/>
      <p:regular r:id="rId17"/>
    </p:embeddedFont>
    <p:embeddedFont>
      <p:font typeface="Merriweather"/>
      <p:regular r:id="rId18"/>
    </p:embeddedFont>
    <p:embeddedFont>
      <p:font typeface="Merriweather"/>
      <p:regular r:id="rId19"/>
    </p:embeddedFont>
    <p:embeddedFont>
      <p:font typeface="Merriweather"/>
      <p:regular r:id="rId20"/>
    </p:embeddedFont>
    <p:embeddedFont>
      <p:font typeface="Merriweather"/>
      <p:regular r:id="rId21"/>
    </p:embeddedFont>
    <p:embeddedFont>
      <p:font typeface="Merriweath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9151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91" y="2745224"/>
            <a:ext cx="4869299" cy="273903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198" y="1720929"/>
            <a:ext cx="7416403" cy="2128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350"/>
              </a:lnSpc>
              <a:buNone/>
            </a:pPr>
            <a:r>
              <a:rPr lang="en-US" sz="6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Node.js: 혁신적인 자바스크립트 런타임</a:t>
            </a:r>
            <a:endParaRPr lang="en-US" sz="6700" dirty="0"/>
          </a:p>
        </p:txBody>
      </p:sp>
      <p:sp>
        <p:nvSpPr>
          <p:cNvPr id="5" name="Text 1"/>
          <p:cNvSpPr/>
          <p:nvPr/>
        </p:nvSpPr>
        <p:spPr>
          <a:xfrm>
            <a:off x="6350198" y="4219932"/>
            <a:ext cx="7416403" cy="15792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Node.js는 자바스크립트 런타임 환경으로, 웹 서버 개발부터 데이터 처리, 실시간 애플리케이션까지 다양한 분야에서 활용되고 있습니다. 단일 스레드 이벤트 기반 아키텍처와 비동기 I/O를 통해 빠른 응답 속도와 뛰어난 확장성을 제공합니다.</a:t>
            </a:r>
            <a:endParaRPr lang="en-US" sz="1900" dirty="0"/>
          </a:p>
        </p:txBody>
      </p:sp>
      <p:sp>
        <p:nvSpPr>
          <p:cNvPr id="6" name="Shape 2"/>
          <p:cNvSpPr/>
          <p:nvPr/>
        </p:nvSpPr>
        <p:spPr>
          <a:xfrm>
            <a:off x="6350198" y="6095286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818" y="6102906"/>
            <a:ext cx="379690" cy="37969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868478" y="6076831"/>
            <a:ext cx="1954411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Merriweather Bold" pitchFamily="34" charset="0"/>
                <a:ea typeface="Merriweather Bold" pitchFamily="34" charset="-122"/>
                <a:cs typeface="Merriweather Bold" pitchFamily="34" charset="-120"/>
              </a:rPr>
              <a:t>작성자: 건우 이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0" y="3314700"/>
            <a:ext cx="3048000" cy="16002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02362" y="649129"/>
            <a:ext cx="7539276" cy="14327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5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단일 스레드 이벤트 기반 아키텍처</a:t>
            </a:r>
            <a:endParaRPr lang="en-US" sz="4500" dirty="0"/>
          </a:p>
        </p:txBody>
      </p:sp>
      <p:sp>
        <p:nvSpPr>
          <p:cNvPr id="5" name="Shape 1"/>
          <p:cNvSpPr/>
          <p:nvPr/>
        </p:nvSpPr>
        <p:spPr>
          <a:xfrm>
            <a:off x="1130975" y="2425779"/>
            <a:ext cx="30480" cy="5154692"/>
          </a:xfrm>
          <a:prstGeom prst="roundRect">
            <a:avLst>
              <a:gd name="adj" fmla="val 315930"/>
            </a:avLst>
          </a:prstGeom>
          <a:solidFill>
            <a:srgbClr val="194A99"/>
          </a:solidFill>
          <a:ln/>
        </p:spPr>
      </p:sp>
      <p:sp>
        <p:nvSpPr>
          <p:cNvPr id="6" name="Shape 2"/>
          <p:cNvSpPr/>
          <p:nvPr/>
        </p:nvSpPr>
        <p:spPr>
          <a:xfrm>
            <a:off x="1373624" y="2926318"/>
            <a:ext cx="802362" cy="30480"/>
          </a:xfrm>
          <a:prstGeom prst="roundRect">
            <a:avLst>
              <a:gd name="adj" fmla="val 315930"/>
            </a:avLst>
          </a:prstGeom>
          <a:solidFill>
            <a:srgbClr val="194A99"/>
          </a:solidFill>
          <a:ln/>
        </p:spPr>
      </p:sp>
      <p:sp>
        <p:nvSpPr>
          <p:cNvPr id="7" name="Shape 3"/>
          <p:cNvSpPr/>
          <p:nvPr/>
        </p:nvSpPr>
        <p:spPr>
          <a:xfrm>
            <a:off x="888325" y="2683669"/>
            <a:ext cx="515779" cy="515779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1070491" y="2769632"/>
            <a:ext cx="151328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700" dirty="0"/>
          </a:p>
        </p:txBody>
      </p:sp>
      <p:sp>
        <p:nvSpPr>
          <p:cNvPr id="9" name="Text 5"/>
          <p:cNvSpPr/>
          <p:nvPr/>
        </p:nvSpPr>
        <p:spPr>
          <a:xfrm>
            <a:off x="2407206" y="2654975"/>
            <a:ext cx="2865834" cy="358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단일 스레드</a:t>
            </a:r>
            <a:endParaRPr lang="en-US" sz="2250" dirty="0"/>
          </a:p>
        </p:txBody>
      </p:sp>
      <p:sp>
        <p:nvSpPr>
          <p:cNvPr id="10" name="Text 6"/>
          <p:cNvSpPr/>
          <p:nvPr/>
        </p:nvSpPr>
        <p:spPr>
          <a:xfrm>
            <a:off x="2407206" y="3150632"/>
            <a:ext cx="5934432" cy="733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Node.js는 단일 스레드 모델을 사용하여 효율적으로 리소스를 관리합니다.</a:t>
            </a:r>
            <a:endParaRPr lang="en-US" sz="1800" dirty="0"/>
          </a:p>
        </p:txBody>
      </p:sp>
      <p:sp>
        <p:nvSpPr>
          <p:cNvPr id="11" name="Shape 7"/>
          <p:cNvSpPr/>
          <p:nvPr/>
        </p:nvSpPr>
        <p:spPr>
          <a:xfrm>
            <a:off x="1373624" y="4843224"/>
            <a:ext cx="802362" cy="30480"/>
          </a:xfrm>
          <a:prstGeom prst="roundRect">
            <a:avLst>
              <a:gd name="adj" fmla="val 315930"/>
            </a:avLst>
          </a:prstGeom>
          <a:solidFill>
            <a:srgbClr val="194A99"/>
          </a:solidFill>
          <a:ln/>
        </p:spPr>
      </p:sp>
      <p:sp>
        <p:nvSpPr>
          <p:cNvPr id="12" name="Shape 8"/>
          <p:cNvSpPr/>
          <p:nvPr/>
        </p:nvSpPr>
        <p:spPr>
          <a:xfrm>
            <a:off x="888325" y="4600575"/>
            <a:ext cx="515779" cy="515779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1043345" y="4686538"/>
            <a:ext cx="205740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700" dirty="0"/>
          </a:p>
        </p:txBody>
      </p:sp>
      <p:sp>
        <p:nvSpPr>
          <p:cNvPr id="14" name="Text 10"/>
          <p:cNvSpPr/>
          <p:nvPr/>
        </p:nvSpPr>
        <p:spPr>
          <a:xfrm>
            <a:off x="2407206" y="4571881"/>
            <a:ext cx="2865834" cy="358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이벤트 루프</a:t>
            </a:r>
            <a:endParaRPr lang="en-US" sz="2250" dirty="0"/>
          </a:p>
        </p:txBody>
      </p:sp>
      <p:sp>
        <p:nvSpPr>
          <p:cNvPr id="15" name="Text 11"/>
          <p:cNvSpPr/>
          <p:nvPr/>
        </p:nvSpPr>
        <p:spPr>
          <a:xfrm>
            <a:off x="2407206" y="5067538"/>
            <a:ext cx="5934432" cy="733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이벤트 기반 아키텍처와 비동기 I/O를 통해 병렬 처리가 가능한 구조입니다.</a:t>
            </a:r>
            <a:endParaRPr lang="en-US" sz="1800" dirty="0"/>
          </a:p>
        </p:txBody>
      </p:sp>
      <p:sp>
        <p:nvSpPr>
          <p:cNvPr id="16" name="Shape 12"/>
          <p:cNvSpPr/>
          <p:nvPr/>
        </p:nvSpPr>
        <p:spPr>
          <a:xfrm>
            <a:off x="1373624" y="6760131"/>
            <a:ext cx="802362" cy="30480"/>
          </a:xfrm>
          <a:prstGeom prst="roundRect">
            <a:avLst>
              <a:gd name="adj" fmla="val 315930"/>
            </a:avLst>
          </a:prstGeom>
          <a:solidFill>
            <a:srgbClr val="194A99"/>
          </a:solidFill>
          <a:ln/>
        </p:spPr>
      </p:sp>
      <p:sp>
        <p:nvSpPr>
          <p:cNvPr id="17" name="Shape 13"/>
          <p:cNvSpPr/>
          <p:nvPr/>
        </p:nvSpPr>
        <p:spPr>
          <a:xfrm>
            <a:off x="888325" y="6517481"/>
            <a:ext cx="515779" cy="515779"/>
          </a:xfrm>
          <a:prstGeom prst="roundRect">
            <a:avLst>
              <a:gd name="adj" fmla="val 18670"/>
            </a:avLst>
          </a:prstGeom>
          <a:solidFill>
            <a:srgbClr val="003180"/>
          </a:solidFill>
          <a:ln w="7620">
            <a:solidFill>
              <a:srgbClr val="194A99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1049893" y="6603444"/>
            <a:ext cx="192643" cy="343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700" dirty="0"/>
          </a:p>
        </p:txBody>
      </p:sp>
      <p:sp>
        <p:nvSpPr>
          <p:cNvPr id="19" name="Text 15"/>
          <p:cNvSpPr/>
          <p:nvPr/>
        </p:nvSpPr>
        <p:spPr>
          <a:xfrm>
            <a:off x="2407206" y="6488787"/>
            <a:ext cx="2865834" cy="3581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스케일링</a:t>
            </a:r>
            <a:endParaRPr lang="en-US" sz="2250" dirty="0"/>
          </a:p>
        </p:txBody>
      </p:sp>
      <p:sp>
        <p:nvSpPr>
          <p:cNvPr id="20" name="Text 16"/>
          <p:cNvSpPr/>
          <p:nvPr/>
        </p:nvSpPr>
        <p:spPr>
          <a:xfrm>
            <a:off x="2407206" y="6984444"/>
            <a:ext cx="5934432" cy="3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스레드 관리의 부담 없이 쉽게 확장할 수 있는 장점이 있습니다.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401253"/>
            <a:ext cx="650736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비동기 I/O와 이벤트 루프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78952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비동기 I/O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421862"/>
            <a:ext cx="38989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Node.js는 입출력 작업을 비동기로 처리하여 효율적인 리소스 활용이 가능합니다.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576" y="378952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이벤트 루프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576" y="4421862"/>
            <a:ext cx="3898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이벤트 루프는 비동기 I/O 작업이 완료될 때 해당 이벤트를 처리합니다.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789521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스레드 안전성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421862"/>
            <a:ext cx="3898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이로 인해 별도의 스레드 관리 없이도 높은 처리량을 달성할 수 있습니다.</a:t>
            </a:r>
            <a:endParaRPr lang="en-US" sz="1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2598658"/>
            <a:ext cx="8353425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Node.js와 Python, Ruby 비교</a:t>
            </a:r>
            <a:endParaRPr lang="en-US" sz="4850" dirty="0"/>
          </a:p>
        </p:txBody>
      </p:sp>
      <p:sp>
        <p:nvSpPr>
          <p:cNvPr id="3" name="Text 1"/>
          <p:cNvSpPr/>
          <p:nvPr/>
        </p:nvSpPr>
        <p:spPr>
          <a:xfrm>
            <a:off x="863798" y="398692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웹 개발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863798" y="4619268"/>
            <a:ext cx="3898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Node.js는 비동기 처리와 실시간 응답이 뛰어나 웹 개발에 적합합니다.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5372576" y="398692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데이터 처리</a:t>
            </a:r>
            <a:endParaRPr lang="en-US" sz="2400" dirty="0"/>
          </a:p>
        </p:txBody>
      </p:sp>
      <p:sp>
        <p:nvSpPr>
          <p:cNvPr id="6" name="Text 4"/>
          <p:cNvSpPr/>
          <p:nvPr/>
        </p:nvSpPr>
        <p:spPr>
          <a:xfrm>
            <a:off x="5372576" y="4619268"/>
            <a:ext cx="3898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Python은 데이터 처리와 분석 작업에 강점이 있습니다.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9881354" y="3986927"/>
            <a:ext cx="3085386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실시간 애플리케이션</a:t>
            </a:r>
            <a:endParaRPr lang="en-US" sz="2400" dirty="0"/>
          </a:p>
        </p:txBody>
      </p:sp>
      <p:sp>
        <p:nvSpPr>
          <p:cNvPr id="8" name="Text 6"/>
          <p:cNvSpPr/>
          <p:nvPr/>
        </p:nvSpPr>
        <p:spPr>
          <a:xfrm>
            <a:off x="9881354" y="4619268"/>
            <a:ext cx="38989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Node.js는 실시간 채팅, 게임, IoT 등의 응용 프로그램에 적합합니다.</a:t>
            </a:r>
            <a:endParaRPr lang="en-US" sz="1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91" y="2836545"/>
            <a:ext cx="4869299" cy="255639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198" y="1178600"/>
            <a:ext cx="6170771" cy="7712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Node.js의 확장성</a:t>
            </a:r>
            <a:endParaRPr lang="en-US" sz="4850" dirty="0"/>
          </a:p>
        </p:txBody>
      </p:sp>
      <p:sp>
        <p:nvSpPr>
          <p:cNvPr id="5" name="Shape 1"/>
          <p:cNvSpPr/>
          <p:nvPr/>
        </p:nvSpPr>
        <p:spPr>
          <a:xfrm>
            <a:off x="6350198" y="2320052"/>
            <a:ext cx="3584853" cy="2242066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6612255" y="2582108"/>
            <a:ext cx="30607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병렬 처리</a:t>
            </a:r>
            <a:endParaRPr lang="en-US" sz="2400" dirty="0"/>
          </a:p>
        </p:txBody>
      </p:sp>
      <p:sp>
        <p:nvSpPr>
          <p:cNvPr id="7" name="Text 3"/>
          <p:cNvSpPr/>
          <p:nvPr/>
        </p:nvSpPr>
        <p:spPr>
          <a:xfrm>
            <a:off x="6612255" y="3115628"/>
            <a:ext cx="30607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단일 스레드 모델이지만 비동기 I/O를 통해 병렬 처리가 가능합니다.</a:t>
            </a:r>
            <a:endParaRPr lang="en-US" sz="1900" dirty="0"/>
          </a:p>
        </p:txBody>
      </p:sp>
      <p:sp>
        <p:nvSpPr>
          <p:cNvPr id="8" name="Shape 4"/>
          <p:cNvSpPr/>
          <p:nvPr/>
        </p:nvSpPr>
        <p:spPr>
          <a:xfrm>
            <a:off x="10181868" y="2320052"/>
            <a:ext cx="3584853" cy="2242066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0443924" y="2582108"/>
            <a:ext cx="30607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클러스터링</a:t>
            </a:r>
            <a:endParaRPr lang="en-US" sz="2400" dirty="0"/>
          </a:p>
        </p:txBody>
      </p:sp>
      <p:sp>
        <p:nvSpPr>
          <p:cNvPr id="10" name="Text 6"/>
          <p:cNvSpPr/>
          <p:nvPr/>
        </p:nvSpPr>
        <p:spPr>
          <a:xfrm>
            <a:off x="10443924" y="3115628"/>
            <a:ext cx="3060740" cy="7896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클러스터링 기능을 활용하여 수평적 확장이 쉽습니다.</a:t>
            </a:r>
            <a:endParaRPr lang="en-US" sz="1900" dirty="0"/>
          </a:p>
        </p:txBody>
      </p:sp>
      <p:sp>
        <p:nvSpPr>
          <p:cNvPr id="11" name="Shape 7"/>
          <p:cNvSpPr/>
          <p:nvPr/>
        </p:nvSpPr>
        <p:spPr>
          <a:xfrm>
            <a:off x="6350198" y="4808934"/>
            <a:ext cx="3584853" cy="2242066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6612255" y="5070991"/>
            <a:ext cx="30607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마이크로서비스</a:t>
            </a:r>
            <a:endParaRPr lang="en-US" sz="2400" dirty="0"/>
          </a:p>
        </p:txBody>
      </p:sp>
      <p:sp>
        <p:nvSpPr>
          <p:cNvPr id="13" name="Text 9"/>
          <p:cNvSpPr/>
          <p:nvPr/>
        </p:nvSpPr>
        <p:spPr>
          <a:xfrm>
            <a:off x="6612255" y="5604510"/>
            <a:ext cx="30607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작은 서비스 단위로 분할하여 확장성과 유지보수성을 높일 수 있습니다.</a:t>
            </a:r>
            <a:endParaRPr lang="en-US" sz="1900" dirty="0"/>
          </a:p>
        </p:txBody>
      </p:sp>
      <p:sp>
        <p:nvSpPr>
          <p:cNvPr id="14" name="Shape 10"/>
          <p:cNvSpPr/>
          <p:nvPr/>
        </p:nvSpPr>
        <p:spPr>
          <a:xfrm>
            <a:off x="10181868" y="4808934"/>
            <a:ext cx="3584853" cy="2242066"/>
          </a:xfrm>
          <a:prstGeom prst="roundRect">
            <a:avLst>
              <a:gd name="adj" fmla="val 4624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10443924" y="5070991"/>
            <a:ext cx="3060740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자원 활용</a:t>
            </a:r>
            <a:endParaRPr lang="en-US" sz="2400" dirty="0"/>
          </a:p>
        </p:txBody>
      </p:sp>
      <p:sp>
        <p:nvSpPr>
          <p:cNvPr id="16" name="Text 12"/>
          <p:cNvSpPr/>
          <p:nvPr/>
        </p:nvSpPr>
        <p:spPr>
          <a:xfrm>
            <a:off x="10443924" y="5604510"/>
            <a:ext cx="3060740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단일 스레드로 효율적인 메모리 및 CPU 자원 활용이 가능합니다.</a:t>
            </a:r>
            <a:endParaRPr lang="en-US" sz="1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1862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829872"/>
            <a:ext cx="4572000" cy="45720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46376" y="597098"/>
            <a:ext cx="6203752" cy="678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모듈 시스템과 NPM 생태계</a:t>
            </a:r>
            <a:endParaRPr lang="en-US" sz="42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376" y="1601391"/>
            <a:ext cx="542806" cy="54280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46376" y="2361248"/>
            <a:ext cx="2714268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모듈 시스템</a:t>
            </a:r>
            <a:endParaRPr lang="en-US" sz="2100" dirty="0"/>
          </a:p>
        </p:txBody>
      </p:sp>
      <p:sp>
        <p:nvSpPr>
          <p:cNvPr id="7" name="Text 2"/>
          <p:cNvSpPr/>
          <p:nvPr/>
        </p:nvSpPr>
        <p:spPr>
          <a:xfrm>
            <a:off x="6246376" y="2830830"/>
            <a:ext cx="7624048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Node.js는 모듈 시스템을 통해 코드의 재사용성과 확장성을 높였습니다.</a:t>
            </a:r>
            <a:endParaRPr lang="en-US" sz="17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376" y="3829645"/>
            <a:ext cx="542806" cy="54280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6246376" y="4589502"/>
            <a:ext cx="2714268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NPM 생태계</a:t>
            </a:r>
            <a:endParaRPr lang="en-US" sz="2100" dirty="0"/>
          </a:p>
        </p:txBody>
      </p:sp>
      <p:sp>
        <p:nvSpPr>
          <p:cNvPr id="10" name="Text 4"/>
          <p:cNvSpPr/>
          <p:nvPr/>
        </p:nvSpPr>
        <p:spPr>
          <a:xfrm>
            <a:off x="6246376" y="5059085"/>
            <a:ext cx="7624048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방대한 오픈소스 라이브러리가 제공되어 개발 생산성이 높습니다.</a:t>
            </a:r>
            <a:endParaRPr lang="en-US" sz="17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6376" y="6057900"/>
            <a:ext cx="542806" cy="54280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246376" y="6817757"/>
            <a:ext cx="2714268" cy="339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패키지 관리</a:t>
            </a:r>
            <a:endParaRPr lang="en-US" sz="2100" dirty="0"/>
          </a:p>
        </p:txBody>
      </p:sp>
      <p:sp>
        <p:nvSpPr>
          <p:cNvPr id="13" name="Text 6"/>
          <p:cNvSpPr/>
          <p:nvPr/>
        </p:nvSpPr>
        <p:spPr>
          <a:xfrm>
            <a:off x="6246376" y="7287339"/>
            <a:ext cx="7624048" cy="3474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NPM을 통해 쉽게 패키지를 설치, 업데이트, 관리할 수 있습니다.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32219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5466" y="2895243"/>
            <a:ext cx="4883468" cy="244173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844272" y="663416"/>
            <a:ext cx="6244590" cy="7539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900"/>
              </a:lnSpc>
              <a:buNone/>
            </a:pPr>
            <a:r>
              <a:rPr lang="en-US" sz="470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마이크로서비스 아키텍처</a:t>
            </a:r>
            <a:endParaRPr lang="en-US" sz="470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72" y="1779151"/>
            <a:ext cx="1206222" cy="192988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412325" y="2020372"/>
            <a:ext cx="3015496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독립성</a:t>
            </a:r>
            <a:endParaRPr lang="en-US" sz="2350" dirty="0"/>
          </a:p>
        </p:txBody>
      </p:sp>
      <p:sp>
        <p:nvSpPr>
          <p:cNvPr id="7" name="Text 2"/>
          <p:cNvSpPr/>
          <p:nvPr/>
        </p:nvSpPr>
        <p:spPr>
          <a:xfrm>
            <a:off x="2412325" y="2541984"/>
            <a:ext cx="5887403" cy="771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작은 서비스 단위로 분리되어 각각 독립적으로 개발 및 배포가 가능합니다.</a:t>
            </a:r>
            <a:endParaRPr lang="en-US" sz="18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272" y="3709035"/>
            <a:ext cx="1206222" cy="1929884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412325" y="3950256"/>
            <a:ext cx="3015496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확장성</a:t>
            </a:r>
            <a:endParaRPr lang="en-US" sz="2350" dirty="0"/>
          </a:p>
        </p:txBody>
      </p:sp>
      <p:sp>
        <p:nvSpPr>
          <p:cNvPr id="10" name="Text 4"/>
          <p:cNvSpPr/>
          <p:nvPr/>
        </p:nvSpPr>
        <p:spPr>
          <a:xfrm>
            <a:off x="2412325" y="4471868"/>
            <a:ext cx="5887403" cy="771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필요한 서비스만 선택적으로 확장할 수 있어 유연한 확장이 가능합니다.</a:t>
            </a:r>
            <a:endParaRPr lang="en-US" sz="18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272" y="5638919"/>
            <a:ext cx="1206222" cy="1929884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412325" y="5880140"/>
            <a:ext cx="3015496" cy="3769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유지보수</a:t>
            </a:r>
            <a:endParaRPr lang="en-US" sz="2350" dirty="0"/>
          </a:p>
        </p:txBody>
      </p:sp>
      <p:sp>
        <p:nvSpPr>
          <p:cNvPr id="13" name="Text 6"/>
          <p:cNvSpPr/>
          <p:nvPr/>
        </p:nvSpPr>
        <p:spPr>
          <a:xfrm>
            <a:off x="2412325" y="6401753"/>
            <a:ext cx="5887403" cy="771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각 서비스가 독립적이므로 문제 해결과 업데이트가 용이합니다.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91" y="1680091"/>
            <a:ext cx="4869418" cy="486941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350198" y="1039416"/>
            <a:ext cx="7416403" cy="15425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050"/>
              </a:lnSpc>
              <a:buNone/>
            </a:pPr>
            <a:r>
              <a:rPr lang="en-US" sz="4850" dirty="0">
                <a:solidFill>
                  <a:srgbClr val="F5F0F0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Node.js의 실제 사용 사례와 미래</a:t>
            </a:r>
            <a:endParaRPr lang="en-US" sz="4850" dirty="0"/>
          </a:p>
        </p:txBody>
      </p:sp>
      <p:sp>
        <p:nvSpPr>
          <p:cNvPr id="5" name="Shape 1"/>
          <p:cNvSpPr/>
          <p:nvPr/>
        </p:nvSpPr>
        <p:spPr>
          <a:xfrm>
            <a:off x="6350198" y="3229808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6" name="Text 2"/>
          <p:cNvSpPr/>
          <p:nvPr/>
        </p:nvSpPr>
        <p:spPr>
          <a:xfrm>
            <a:off x="6546413" y="3322320"/>
            <a:ext cx="162878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1</a:t>
            </a:r>
            <a:endParaRPr lang="en-US" sz="2900" dirty="0"/>
          </a:p>
        </p:txBody>
      </p:sp>
      <p:sp>
        <p:nvSpPr>
          <p:cNvPr id="7" name="Text 3"/>
          <p:cNvSpPr/>
          <p:nvPr/>
        </p:nvSpPr>
        <p:spPr>
          <a:xfrm>
            <a:off x="7152323" y="3229808"/>
            <a:ext cx="278272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웹 서비스</a:t>
            </a:r>
            <a:endParaRPr lang="en-US" sz="2400" dirty="0"/>
          </a:p>
        </p:txBody>
      </p:sp>
      <p:sp>
        <p:nvSpPr>
          <p:cNvPr id="8" name="Text 4"/>
          <p:cNvSpPr/>
          <p:nvPr/>
        </p:nvSpPr>
        <p:spPr>
          <a:xfrm>
            <a:off x="7152323" y="3763328"/>
            <a:ext cx="2782729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Express.js와 함께 사용되어 확장성 있는 웹 서버를 구축할 수 있습니다.</a:t>
            </a:r>
            <a:endParaRPr lang="en-US" sz="1900" dirty="0"/>
          </a:p>
        </p:txBody>
      </p:sp>
      <p:sp>
        <p:nvSpPr>
          <p:cNvPr id="9" name="Shape 5"/>
          <p:cNvSpPr/>
          <p:nvPr/>
        </p:nvSpPr>
        <p:spPr>
          <a:xfrm>
            <a:off x="10181868" y="3229808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10348793" y="3322320"/>
            <a:ext cx="221456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2</a:t>
            </a:r>
            <a:endParaRPr lang="en-US" sz="2900" dirty="0"/>
          </a:p>
        </p:txBody>
      </p:sp>
      <p:sp>
        <p:nvSpPr>
          <p:cNvPr id="11" name="Text 7"/>
          <p:cNvSpPr/>
          <p:nvPr/>
        </p:nvSpPr>
        <p:spPr>
          <a:xfrm>
            <a:off x="10983992" y="3229808"/>
            <a:ext cx="278272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실시간 애플리케이션</a:t>
            </a:r>
            <a:endParaRPr lang="en-US" sz="2400" dirty="0"/>
          </a:p>
        </p:txBody>
      </p:sp>
      <p:sp>
        <p:nvSpPr>
          <p:cNvPr id="12" name="Text 8"/>
          <p:cNvSpPr/>
          <p:nvPr/>
        </p:nvSpPr>
        <p:spPr>
          <a:xfrm>
            <a:off x="10983992" y="3763328"/>
            <a:ext cx="2782729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Socket.IO를 통해 실시간 채팅, 게임, IoT 애플리케이션을 만들 수 있습니다.</a:t>
            </a:r>
            <a:endParaRPr lang="en-US" sz="1900" dirty="0"/>
          </a:p>
        </p:txBody>
      </p:sp>
      <p:sp>
        <p:nvSpPr>
          <p:cNvPr id="13" name="Shape 9"/>
          <p:cNvSpPr/>
          <p:nvPr/>
        </p:nvSpPr>
        <p:spPr>
          <a:xfrm>
            <a:off x="6350198" y="5472232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524149" y="5564743"/>
            <a:ext cx="207407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3</a:t>
            </a:r>
            <a:endParaRPr lang="en-US" sz="2900" dirty="0"/>
          </a:p>
        </p:txBody>
      </p:sp>
      <p:sp>
        <p:nvSpPr>
          <p:cNvPr id="15" name="Text 11"/>
          <p:cNvSpPr/>
          <p:nvPr/>
        </p:nvSpPr>
        <p:spPr>
          <a:xfrm>
            <a:off x="7152323" y="5472232"/>
            <a:ext cx="278272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데이터 처리</a:t>
            </a:r>
            <a:endParaRPr lang="en-US" sz="2400" dirty="0"/>
          </a:p>
        </p:txBody>
      </p:sp>
      <p:sp>
        <p:nvSpPr>
          <p:cNvPr id="16" name="Text 12"/>
          <p:cNvSpPr/>
          <p:nvPr/>
        </p:nvSpPr>
        <p:spPr>
          <a:xfrm>
            <a:off x="7152323" y="6005751"/>
            <a:ext cx="2782729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Streams API와 비동기 처리 능력으로 대용량 데이터 처리에 효과적입니다.</a:t>
            </a:r>
            <a:endParaRPr lang="en-US" sz="1900" dirty="0"/>
          </a:p>
        </p:txBody>
      </p:sp>
      <p:sp>
        <p:nvSpPr>
          <p:cNvPr id="17" name="Shape 13"/>
          <p:cNvSpPr/>
          <p:nvPr/>
        </p:nvSpPr>
        <p:spPr>
          <a:xfrm>
            <a:off x="10181868" y="5472232"/>
            <a:ext cx="555308" cy="555308"/>
          </a:xfrm>
          <a:prstGeom prst="roundRect">
            <a:avLst>
              <a:gd name="adj" fmla="val 18669"/>
            </a:avLst>
          </a:prstGeom>
          <a:solidFill>
            <a:srgbClr val="003180"/>
          </a:solidFill>
          <a:ln w="15240">
            <a:solidFill>
              <a:srgbClr val="194A99"/>
            </a:solidFill>
            <a:prstDash val="solid"/>
          </a:ln>
        </p:spPr>
      </p:sp>
      <p:sp>
        <p:nvSpPr>
          <p:cNvPr id="18" name="Text 14"/>
          <p:cNvSpPr/>
          <p:nvPr/>
        </p:nvSpPr>
        <p:spPr>
          <a:xfrm>
            <a:off x="10340221" y="5564743"/>
            <a:ext cx="238482" cy="3702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900"/>
              </a:lnSpc>
              <a:buNone/>
            </a:pPr>
            <a:r>
              <a:rPr lang="en-US" sz="2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4</a:t>
            </a:r>
            <a:endParaRPr lang="en-US" sz="2900" dirty="0"/>
          </a:p>
        </p:txBody>
      </p:sp>
      <p:sp>
        <p:nvSpPr>
          <p:cNvPr id="19" name="Text 15"/>
          <p:cNvSpPr/>
          <p:nvPr/>
        </p:nvSpPr>
        <p:spPr>
          <a:xfrm>
            <a:off x="10983992" y="5472232"/>
            <a:ext cx="2782729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미래</a:t>
            </a:r>
            <a:endParaRPr lang="en-US" sz="2400" dirty="0"/>
          </a:p>
        </p:txBody>
      </p:sp>
      <p:sp>
        <p:nvSpPr>
          <p:cNvPr id="20" name="Text 16"/>
          <p:cNvSpPr/>
          <p:nvPr/>
        </p:nvSpPr>
        <p:spPr>
          <a:xfrm>
            <a:off x="10983992" y="6005751"/>
            <a:ext cx="2782729" cy="11844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Merriweather" pitchFamily="34" charset="0"/>
                <a:ea typeface="Merriweather" pitchFamily="34" charset="-122"/>
                <a:cs typeface="Merriweather" pitchFamily="34" charset="-120"/>
              </a:rPr>
              <a:t>지속적인 성능 향상과 새로운 기술 지원으로 더욱 다양한 분야에 활용될 것입니다.</a:t>
            </a:r>
            <a:endParaRPr lang="en-US" sz="1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2024-11-04T11:40:07Z</dcterms:created>
  <dcterms:modified xsi:type="dcterms:W3CDTF">2024-11-04T11:40:07Z</dcterms:modified>
</cp:coreProperties>
</file>